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1401" r:id="rId5"/>
    <p:sldId id="1402" r:id="rId7"/>
    <p:sldId id="1403" r:id="rId8"/>
    <p:sldId id="1405" r:id="rId9"/>
    <p:sldId id="1404" r:id="rId10"/>
    <p:sldId id="1407" r:id="rId11"/>
    <p:sldId id="1408" r:id="rId12"/>
    <p:sldId id="1409" r:id="rId13"/>
    <p:sldId id="1406" r:id="rId14"/>
    <p:sldId id="1410" r:id="rId15"/>
    <p:sldId id="1411" r:id="rId16"/>
    <p:sldId id="1412" r:id="rId17"/>
    <p:sldId id="1413" r:id="rId18"/>
    <p:sldId id="1414" r:id="rId19"/>
    <p:sldId id="1415" r:id="rId20"/>
    <p:sldId id="1416" r:id="rId21"/>
    <p:sldId id="1417" r:id="rId22"/>
    <p:sldId id="1418" r:id="rId23"/>
    <p:sldId id="1419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188085" y="2316480"/>
            <a:ext cx="4582160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altLang="zh-CN" sz="5400" b="1" spc="300">
                <a:solidFill>
                  <a:srgbClr val="2FADAC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altLang="zh-CN" sz="5400" b="1" spc="300">
              <a:solidFill>
                <a:srgbClr val="2FADAC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汽油泵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44220" y="2691130"/>
            <a:ext cx="2408555" cy="1098550"/>
          </a:xfrm>
          <a:prstGeom prst="wedgeRoundRectCallout">
            <a:avLst>
              <a:gd name="adj1" fmla="val 65976"/>
              <a:gd name="adj2" fmla="val -1919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安在油箱内部，浸泡在燃油里。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09645" y="1946275"/>
            <a:ext cx="4443730" cy="2965450"/>
            <a:chOff x="7753" y="3064"/>
            <a:chExt cx="6998" cy="46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rcRect l="6693" t="17483" b="3078"/>
            <a:stretch>
              <a:fillRect/>
            </a:stretch>
          </p:blipFill>
          <p:spPr>
            <a:xfrm>
              <a:off x="7753" y="3064"/>
              <a:ext cx="6998" cy="4671"/>
            </a:xfrm>
            <a:prstGeom prst="rect">
              <a:avLst/>
            </a:prstGeom>
          </p:spPr>
        </p:pic>
        <p:sp>
          <p:nvSpPr>
            <p:cNvPr id="7" name="圆角矩形标注 6"/>
            <p:cNvSpPr/>
            <p:nvPr/>
          </p:nvSpPr>
          <p:spPr>
            <a:xfrm>
              <a:off x="11208" y="3064"/>
              <a:ext cx="1644" cy="610"/>
            </a:xfrm>
            <a:prstGeom prst="wedgeRoundRectCallout">
              <a:avLst>
                <a:gd name="adj1" fmla="val -22080"/>
                <a:gd name="adj2" fmla="val 287213"/>
                <a:gd name="adj3" fmla="val 16667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rIns="0"/>
            <a:p>
              <a:pPr algn="l">
                <a:lnSpc>
                  <a:spcPct val="100000"/>
                </a:lnSpc>
              </a:pPr>
              <a:r>
                <a:rPr lang="zh-CN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燃油泵</a:t>
              </a:r>
              <a:endPara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圆角矩形标注 8"/>
          <p:cNvSpPr/>
          <p:nvPr/>
        </p:nvSpPr>
        <p:spPr>
          <a:xfrm>
            <a:off x="3111500" y="5253990"/>
            <a:ext cx="4632325" cy="1098550"/>
          </a:xfrm>
          <a:prstGeom prst="wedgeRoundRectCallout">
            <a:avLst>
              <a:gd name="adj1" fmla="val 30109"/>
              <a:gd name="adj2" fmla="val -8132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目前大多数电控燃油喷射系统均采用油箱内置型电动燃油泵。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626485" y="1945640"/>
            <a:ext cx="4443730" cy="2965450"/>
            <a:chOff x="7753" y="3064"/>
            <a:chExt cx="6998" cy="46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rcRect l="6693" t="17483" b="3078"/>
            <a:stretch>
              <a:fillRect/>
            </a:stretch>
          </p:blipFill>
          <p:spPr>
            <a:xfrm>
              <a:off x="7753" y="3064"/>
              <a:ext cx="6998" cy="4671"/>
            </a:xfrm>
            <a:prstGeom prst="rect">
              <a:avLst/>
            </a:prstGeom>
          </p:spPr>
        </p:pic>
        <p:sp>
          <p:nvSpPr>
            <p:cNvPr id="7" name="圆角矩形标注 6"/>
            <p:cNvSpPr/>
            <p:nvPr/>
          </p:nvSpPr>
          <p:spPr>
            <a:xfrm>
              <a:off x="11208" y="3064"/>
              <a:ext cx="1644" cy="610"/>
            </a:xfrm>
            <a:prstGeom prst="wedgeRoundRectCallout">
              <a:avLst>
                <a:gd name="adj1" fmla="val -22080"/>
                <a:gd name="adj2" fmla="val 287213"/>
                <a:gd name="adj3" fmla="val 16667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rIns="0"/>
            <a:p>
              <a:pPr algn="l">
                <a:lnSpc>
                  <a:spcPct val="100000"/>
                </a:lnSpc>
              </a:pPr>
              <a:r>
                <a:rPr lang="zh-CN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燃油泵</a:t>
              </a:r>
              <a:endPara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汽油泵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27380" y="2050415"/>
            <a:ext cx="2704465" cy="2035175"/>
          </a:xfrm>
          <a:prstGeom prst="wedgeRoundRectCallout">
            <a:avLst>
              <a:gd name="adj1" fmla="val 65976"/>
              <a:gd name="adj2" fmla="val -1919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常见的结构形式有4种，即滚柱式、涡轮式、转子式和侧槽式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461510" y="5427980"/>
            <a:ext cx="4632325" cy="654050"/>
          </a:xfrm>
          <a:prstGeom prst="wedgeRoundRectCallout">
            <a:avLst>
              <a:gd name="adj1" fmla="val 45805"/>
              <a:gd name="adj2" fmla="val -14029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目前应用较多的是滚柱式和涡轮式。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823960" y="1038225"/>
            <a:ext cx="2251710" cy="4487545"/>
            <a:chOff x="14597" y="1658"/>
            <a:chExt cx="3546" cy="70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53322" r="1336"/>
            <a:stretch>
              <a:fillRect/>
            </a:stretch>
          </p:blipFill>
          <p:spPr>
            <a:xfrm>
              <a:off x="14597" y="1658"/>
              <a:ext cx="3546" cy="271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97" y="4995"/>
              <a:ext cx="3060" cy="315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5707" y="4377"/>
              <a:ext cx="149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滚柱式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802" y="8145"/>
              <a:ext cx="14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涡轮式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21760" t="9094" r="14187" b="16802"/>
          <a:stretch>
            <a:fillRect/>
          </a:stretch>
        </p:blipFill>
        <p:spPr>
          <a:xfrm>
            <a:off x="3470275" y="2598420"/>
            <a:ext cx="3050540" cy="24422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汽油滤清器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330325"/>
            <a:ext cx="9817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滤除汽油中的水分和杂质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，防止燃油系统堵塞，减小机械磨损，确保发动机稳定运行，提高可靠性。</a:t>
            </a:r>
            <a:endParaRPr lang="zh-CN" sz="24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625600" y="4887595"/>
            <a:ext cx="3609340" cy="1311910"/>
          </a:xfrm>
          <a:prstGeom prst="wedgeRoundRectCallout">
            <a:avLst>
              <a:gd name="adj1" fmla="val 42540"/>
              <a:gd name="adj2" fmla="val -10508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一般安装在电动汽油泵出油管与燃油分配管之间的供油管路上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915" y="2773680"/>
            <a:ext cx="1693545" cy="1693545"/>
          </a:xfrm>
          <a:prstGeom prst="rect">
            <a:avLst/>
          </a:prstGeom>
        </p:spPr>
      </p:pic>
      <p:pic>
        <p:nvPicPr>
          <p:cNvPr id="11266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rcRect l="31139" t="1030" r="18766" b="-1030"/>
          <a:stretch>
            <a:fillRect/>
          </a:stretch>
        </p:blipFill>
        <p:spPr>
          <a:xfrm>
            <a:off x="7881620" y="2598420"/>
            <a:ext cx="2157730" cy="2424430"/>
          </a:xfrm>
        </p:spPr>
      </p:pic>
      <p:sp>
        <p:nvSpPr>
          <p:cNvPr id="6" name="圆角矩形标注 5"/>
          <p:cNvSpPr/>
          <p:nvPr/>
        </p:nvSpPr>
        <p:spPr>
          <a:xfrm>
            <a:off x="7389495" y="5022850"/>
            <a:ext cx="3994150" cy="1311910"/>
          </a:xfrm>
          <a:prstGeom prst="wedgeRoundRectCallout">
            <a:avLst>
              <a:gd name="adj1" fmla="val -20953"/>
              <a:gd name="adj2" fmla="val -6214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无回油管系统将燃油压力调节器、汽油滤清器与汽油泵一体装入汽油箱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4886" b="10499"/>
          <a:stretch>
            <a:fillRect/>
          </a:stretch>
        </p:blipFill>
        <p:spPr>
          <a:xfrm>
            <a:off x="1744345" y="2529205"/>
            <a:ext cx="2479040" cy="18497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汽油滤清器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330325"/>
            <a:ext cx="9817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       一般采用纸质滤芯、一次性的汽油滤清器，由外壳和滤芯组成。</a:t>
            </a:r>
            <a:endParaRPr lang="zh-CN" sz="24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625600" y="4887595"/>
            <a:ext cx="3609340" cy="1311910"/>
          </a:xfrm>
          <a:prstGeom prst="wedgeRoundRectCallout">
            <a:avLst>
              <a:gd name="adj1" fmla="val -15394"/>
              <a:gd name="adj2" fmla="val -10847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安装时注意汽油滤清器壳体上的箭头标记为汽油流动方向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167245" y="4887595"/>
            <a:ext cx="3994150" cy="1311910"/>
          </a:xfrm>
          <a:prstGeom prst="wedgeRoundRectCallout">
            <a:avLst>
              <a:gd name="adj1" fmla="val -30985"/>
              <a:gd name="adj2" fmla="val -8818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从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入</a:t>
            </a: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口进入滤清器，经过壳体内的滤芯过滤后，清洁的汽油从出口流出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715" y="2529205"/>
            <a:ext cx="3573780" cy="1863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4886" b="10499"/>
          <a:stretch>
            <a:fillRect/>
          </a:stretch>
        </p:blipFill>
        <p:spPr>
          <a:xfrm>
            <a:off x="4963160" y="2395855"/>
            <a:ext cx="2479040" cy="18497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汽油滤清器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330325"/>
            <a:ext cx="102146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       汽油滤清器阻塞会导致供油压力和供油不足，影响发动机的动力性，因此要定期维护。</a:t>
            </a:r>
            <a:endParaRPr lang="zh-CN" sz="24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135380" y="4531995"/>
            <a:ext cx="4020185" cy="1401445"/>
          </a:xfrm>
          <a:prstGeom prst="wedgeRoundRectCallout">
            <a:avLst>
              <a:gd name="adj1" fmla="val 53048"/>
              <a:gd name="adj2" fmla="val -10940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一般每行驶3000—4000km，或每两个二级维护作业周期更换一次汽油滤清器。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167880" y="4531995"/>
            <a:ext cx="3994150" cy="1045210"/>
          </a:xfrm>
          <a:prstGeom prst="wedgeRoundRectCallout">
            <a:avLst>
              <a:gd name="adj1" fmla="val -42114"/>
              <a:gd name="adj2" fmla="val -10668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若使用的燃油含杂质较多时应缩短更换周期。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燃油压力调节器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785620"/>
            <a:ext cx="9817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       根据进气歧管压力的变化来调节系统油压(即</a:t>
            </a: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燃油分配管内的油压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)，使两者的</a:t>
            </a: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压力差保持恒定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，一般为250~300kPa。</a:t>
            </a:r>
            <a:endParaRPr lang="zh-CN" sz="24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14031" t="16726" r="22885" b="16200"/>
          <a:stretch>
            <a:fillRect/>
          </a:stretch>
        </p:blipFill>
        <p:spPr>
          <a:xfrm>
            <a:off x="4429760" y="3542665"/>
            <a:ext cx="2610485" cy="21755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燃油压力调节器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714" name="等腰三角形 9"/>
          <p:cNvSpPr/>
          <p:nvPr/>
        </p:nvSpPr>
        <p:spPr>
          <a:xfrm rot="16200000" flipH="1" flipV="1">
            <a:off x="1471295" y="3246755"/>
            <a:ext cx="1610995" cy="80899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20670" y="3232785"/>
            <a:ext cx="2087880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喷孔截面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3790" y="3160395"/>
            <a:ext cx="2092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喷油量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0670" y="2550795"/>
            <a:ext cx="1791970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喷油时间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20670" y="3951605"/>
            <a:ext cx="1746250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喷油压差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684020" y="1476375"/>
            <a:ext cx="4020185" cy="882015"/>
          </a:xfrm>
          <a:prstGeom prst="wedgeRoundRectCallout">
            <a:avLst>
              <a:gd name="adj1" fmla="val -5615"/>
              <a:gd name="adj2" fmla="val 8405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ECU通过控制喷油器的喷油时间来实现对喷油量的控制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526540" y="5109845"/>
            <a:ext cx="4020185" cy="882015"/>
          </a:xfrm>
          <a:prstGeom prst="wedgeRoundRectCallout">
            <a:avLst>
              <a:gd name="adj1" fmla="val -10037"/>
              <a:gd name="adj2" fmla="val -11270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在喷油器的结构尺寸一定时，必须保持恒定的喷油压差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7310" y="3040380"/>
            <a:ext cx="4524375" cy="2305050"/>
          </a:xfrm>
          <a:prstGeom prst="rect">
            <a:avLst/>
          </a:prstGeom>
        </p:spPr>
      </p:pic>
      <p:sp>
        <p:nvSpPr>
          <p:cNvPr id="13" name="圆角矩形标注 12"/>
          <p:cNvSpPr/>
          <p:nvPr/>
        </p:nvSpPr>
        <p:spPr>
          <a:xfrm>
            <a:off x="6550660" y="1122045"/>
            <a:ext cx="4509770" cy="1726565"/>
          </a:xfrm>
          <a:prstGeom prst="wedgeRoundRectCallout">
            <a:avLst>
              <a:gd name="adj1" fmla="val -19938"/>
              <a:gd name="adj2" fmla="val 7482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必须根据进气歧管内压力的变化来调节燃油压力。即进气歧管内的压力增高时，燃油压力也应相应增高；反之，则降低。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3" grpId="0"/>
      <p:bldP spid="4" grpId="0"/>
      <p:bldP spid="5" grpId="0"/>
      <p:bldP spid="9" grpId="0"/>
      <p:bldP spid="11" grpId="0" bldLvl="0" animBg="1"/>
      <p:bldP spid="6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燃油分配管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87450" y="1696720"/>
            <a:ext cx="9817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固定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喷油器和燃油压力调节器，并将高压燃油输送给各个喷油器。</a:t>
            </a:r>
            <a:endParaRPr lang="zh-CN" sz="24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3867150" y="2555240"/>
            <a:ext cx="3855085" cy="204216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2613025" y="4853940"/>
            <a:ext cx="6363335" cy="1242695"/>
          </a:xfrm>
          <a:prstGeom prst="wedgeRoundRectCallout">
            <a:avLst>
              <a:gd name="adj1" fmla="val -15163"/>
              <a:gd name="adj2" fmla="val -8760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安装在进气歧管或气缸盖上，燃油分配管与喷油器之间用O形密封圈和卡环密封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4905" y="1637665"/>
            <a:ext cx="2930525" cy="25692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喷油器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672715" y="4305300"/>
            <a:ext cx="6363335" cy="1124585"/>
          </a:xfrm>
          <a:prstGeom prst="wedgeRoundRectCallout">
            <a:avLst>
              <a:gd name="adj1" fmla="val -15163"/>
              <a:gd name="adj2" fmla="val -8760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安装在各进气歧管或进气道附近的缸盖上，并用燃油分配管定。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8660"/>
          <a:stretch>
            <a:fillRect/>
          </a:stretch>
        </p:blipFill>
        <p:spPr>
          <a:xfrm>
            <a:off x="3376930" y="2138045"/>
            <a:ext cx="2270760" cy="15684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1965" y="2634615"/>
            <a:ext cx="875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油箱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右箭头 21510"/>
          <p:cNvSpPr/>
          <p:nvPr/>
        </p:nvSpPr>
        <p:spPr>
          <a:xfrm flipV="1">
            <a:off x="2725420" y="2750820"/>
            <a:ext cx="367030" cy="228600"/>
          </a:xfrm>
          <a:prstGeom prst="rightArrow">
            <a:avLst>
              <a:gd name="adj1" fmla="val 50000"/>
              <a:gd name="adj2" fmla="val 41804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7240" y="2634615"/>
            <a:ext cx="1216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燃油泵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右箭头 7"/>
          <p:cNvSpPr/>
          <p:nvPr/>
        </p:nvSpPr>
        <p:spPr>
          <a:xfrm flipV="1">
            <a:off x="4533265" y="2750185"/>
            <a:ext cx="367030" cy="228600"/>
          </a:xfrm>
          <a:prstGeom prst="rightArrow">
            <a:avLst>
              <a:gd name="adj1" fmla="val 50000"/>
              <a:gd name="adj2" fmla="val 41804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5555" y="2450465"/>
            <a:ext cx="12160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燃油滤清器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74840" y="2451100"/>
            <a:ext cx="12160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燃油分配管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右箭头 11"/>
          <p:cNvSpPr/>
          <p:nvPr/>
        </p:nvSpPr>
        <p:spPr>
          <a:xfrm flipV="1">
            <a:off x="8294370" y="2752090"/>
            <a:ext cx="737870" cy="226695"/>
          </a:xfrm>
          <a:prstGeom prst="rightArrow">
            <a:avLst>
              <a:gd name="adj1" fmla="val 50000"/>
              <a:gd name="adj2" fmla="val 41804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3" name="右箭头 12"/>
          <p:cNvSpPr/>
          <p:nvPr/>
        </p:nvSpPr>
        <p:spPr>
          <a:xfrm flipV="1">
            <a:off x="6414135" y="2751455"/>
            <a:ext cx="367030" cy="228600"/>
          </a:xfrm>
          <a:prstGeom prst="rightArrow">
            <a:avLst>
              <a:gd name="adj1" fmla="val 50000"/>
              <a:gd name="adj2" fmla="val 41804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47200" y="2633980"/>
            <a:ext cx="1216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喷油器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右箭头 14"/>
          <p:cNvSpPr/>
          <p:nvPr/>
        </p:nvSpPr>
        <p:spPr>
          <a:xfrm rot="5400000" flipV="1">
            <a:off x="9772015" y="3281045"/>
            <a:ext cx="367030" cy="228600"/>
          </a:xfrm>
          <a:prstGeom prst="rightArrow">
            <a:avLst>
              <a:gd name="adj1" fmla="val 50000"/>
              <a:gd name="adj2" fmla="val 41804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24950" y="3705225"/>
            <a:ext cx="14382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各缸进气歧管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附近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减号 16"/>
          <p:cNvSpPr/>
          <p:nvPr/>
        </p:nvSpPr>
        <p:spPr>
          <a:xfrm rot="5400000">
            <a:off x="3487420" y="3295015"/>
            <a:ext cx="875030" cy="474345"/>
          </a:xfrm>
          <a:prstGeom prst="mathMinus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490595" y="3905250"/>
            <a:ext cx="1409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燃油压力调节器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65325" y="3407410"/>
            <a:ext cx="1584960" cy="1204595"/>
            <a:chOff x="2885" y="5716"/>
            <a:chExt cx="2496" cy="1897"/>
          </a:xfrm>
        </p:grpSpPr>
        <p:sp>
          <p:nvSpPr>
            <p:cNvPr id="21" name="减号 20"/>
            <p:cNvSpPr/>
            <p:nvPr/>
          </p:nvSpPr>
          <p:spPr>
            <a:xfrm>
              <a:off x="2885" y="6798"/>
              <a:ext cx="2496" cy="815"/>
            </a:xfrm>
            <a:prstGeom prst="mathMinus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右箭头 21"/>
            <p:cNvSpPr/>
            <p:nvPr/>
          </p:nvSpPr>
          <p:spPr>
            <a:xfrm rot="16200000" flipV="1">
              <a:off x="2421" y="6367"/>
              <a:ext cx="1579" cy="277"/>
            </a:xfrm>
            <a:prstGeom prst="rightArrow">
              <a:avLst>
                <a:gd name="adj1" fmla="val 50000"/>
                <a:gd name="adj2" fmla="val 41804"/>
              </a:avLst>
            </a:pr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029460" y="4417695"/>
            <a:ext cx="1758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多余的燃油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21511" grpId="0" bldLvl="0"/>
      <p:bldP spid="21511" grpId="1" bldLvl="0" animBg="1"/>
      <p:bldP spid="7" grpId="0"/>
      <p:bldP spid="8" grpId="0" bldLvl="0"/>
      <p:bldP spid="8" grpId="1" bldLvl="0" animBg="1"/>
      <p:bldP spid="9" grpId="0"/>
      <p:bldP spid="11" grpId="0"/>
      <p:bldP spid="12" grpId="0" bldLvl="0"/>
      <p:bldP spid="12" grpId="1" bldLvl="0" animBg="1"/>
      <p:bldP spid="13" grpId="0" bldLvl="0"/>
      <p:bldP spid="13" grpId="1" bldLvl="0" animBg="1"/>
      <p:bldP spid="14" grpId="0"/>
      <p:bldP spid="15" grpId="0" bldLvl="0"/>
      <p:bldP spid="15" grpId="1" bldLvl="0" animBg="1"/>
      <p:bldP spid="16" grpId="0"/>
      <p:bldP spid="18" grpId="0"/>
      <p:bldP spid="24" grpId="0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案例导入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83030" y="1475105"/>
            <a:ext cx="87064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辆2016款1.4T自动档吉利GS，车主反映，有时候发动机不能启动，没有着火的征象；有时发动机能起动但在运转中出现车辆加速无力，甚至熄火的现象。经维修技师检查，发现发动机启动困难，在怠速时，转速较低而且有抖动现象。如果让你去修理，你会修吗？</a:t>
            </a:r>
            <a:endParaRPr lang="zh-CN" altLang="en-US"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2365" y="3859530"/>
            <a:ext cx="1924050" cy="2327275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10564495" y="2313940"/>
            <a:ext cx="1207135" cy="1545590"/>
          </a:xfrm>
          <a:prstGeom prst="cloudCallout">
            <a:avLst>
              <a:gd name="adj1" fmla="val -90294"/>
              <a:gd name="adj2" fmla="val 6857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564495" y="2702560"/>
            <a:ext cx="1198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怎么办？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096385" y="4895850"/>
            <a:ext cx="3469005" cy="1290955"/>
          </a:xfrm>
          <a:prstGeom prst="wedgeRoundRectCallout">
            <a:avLst>
              <a:gd name="adj1" fmla="val -34312"/>
              <a:gd name="adj2" fmla="val -14478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经检测，最终确定是由供油不畅引起的故障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  <p:bldP spid="7" grpId="0" bldLvl="0" animBg="1"/>
      <p:bldP spid="8" grpId="0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案例导入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41755" y="1530350"/>
            <a:ext cx="10012680" cy="3598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90000"/>
              </a:lnSpc>
            </a:pP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供油不畅故障现象：</a:t>
            </a:r>
            <a:endParaRPr lang="en-US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9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发动机不能发动，没有着火的征象。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9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发动机在运转中逐渐熄火。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9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发动机能起动，但很快熄火，再也不能发动。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9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车辆在行驶过程中出现加速无力的情况。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45000" y="2465070"/>
            <a:ext cx="6712585" cy="2567310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47"/>
              <a:ext cx="9533" cy="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汽油发动机燃油供给系统的作用是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储存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并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滤清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汽油，根据发动机各工况的要求向发动机供给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清洁的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、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具有适当压力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并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经精确计量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的汽油。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05154" name="图片 294915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2139315"/>
            <a:ext cx="8640763" cy="3414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8033385" y="2764790"/>
            <a:ext cx="707390" cy="3962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902065" y="2764790"/>
            <a:ext cx="707390" cy="3962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304030" y="4182110"/>
            <a:ext cx="1033780" cy="3816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775460" y="3300095"/>
            <a:ext cx="411480" cy="10039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029585" y="2139315"/>
            <a:ext cx="1078230" cy="2990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432300" y="3482340"/>
            <a:ext cx="619125" cy="2851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5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汽油箱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8561" name="矩形 279569"/>
          <p:cNvSpPr/>
          <p:nvPr/>
        </p:nvSpPr>
        <p:spPr>
          <a:xfrm>
            <a:off x="919480" y="1433830"/>
            <a:ext cx="9966960" cy="14636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汽油箱的功用是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储存汽油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。其数目、容量、形状及安装位置均随车型而异。汽油箱的容量应使汽车的续航里程达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300~600km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2532" name="图片 4" descr="textimage88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1545" y="2782570"/>
            <a:ext cx="4211955" cy="3569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8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8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8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汽油箱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532" name="图片 4" descr="textimage88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9705" y="1990725"/>
            <a:ext cx="4211955" cy="3569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224915" y="1330325"/>
            <a:ext cx="19284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载货汽车油箱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388745" y="2165985"/>
            <a:ext cx="2408555" cy="1098550"/>
          </a:xfrm>
          <a:prstGeom prst="wedgeRoundRectCallout">
            <a:avLst>
              <a:gd name="adj1" fmla="val 61037"/>
              <a:gd name="adj2" fmla="val 3751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用薄钢板冲压焊成，内壁镀锌锡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167880" y="5339080"/>
            <a:ext cx="855345" cy="3524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标注 2"/>
          <p:cNvSpPr/>
          <p:nvPr/>
        </p:nvSpPr>
        <p:spPr>
          <a:xfrm>
            <a:off x="6972300" y="784860"/>
            <a:ext cx="1969135" cy="1098550"/>
          </a:xfrm>
          <a:prstGeom prst="wedgeRoundRectCallout">
            <a:avLst>
              <a:gd name="adj1" fmla="val -71541"/>
              <a:gd name="adj2" fmla="val 9283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进油管口由油箱盖盖住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8941435" y="2018030"/>
            <a:ext cx="2131695" cy="1602105"/>
          </a:xfrm>
          <a:prstGeom prst="wedgeRoundRectCallout">
            <a:avLst>
              <a:gd name="adj1" fmla="val -82290"/>
              <a:gd name="adj2" fmla="val 3287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油箱上面装有油面指示传感器和出油开关。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525510" y="4240530"/>
            <a:ext cx="1969135" cy="1098550"/>
          </a:xfrm>
          <a:prstGeom prst="wedgeRoundRectCallout">
            <a:avLst>
              <a:gd name="adj1" fmla="val -149871"/>
              <a:gd name="adj2" fmla="val -167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出油开关汽油滤清器相通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759960" y="5560695"/>
            <a:ext cx="1969135" cy="1098550"/>
          </a:xfrm>
          <a:prstGeom prst="wedgeRoundRectCallout">
            <a:avLst>
              <a:gd name="adj1" fmla="val 27136"/>
              <a:gd name="adj2" fmla="val -7855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油箱底部设有放油螺栓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364740" y="4892040"/>
            <a:ext cx="1969135" cy="668655"/>
          </a:xfrm>
          <a:prstGeom prst="wedgeRoundRectCallout">
            <a:avLst>
              <a:gd name="adj1" fmla="val 126588"/>
              <a:gd name="adj2" fmla="val -8219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箱内装有隔板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ldLvl="0" animBg="1"/>
      <p:bldP spid="6" grpId="0" bldLvl="0" animBg="1"/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汽油箱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24915" y="1330325"/>
            <a:ext cx="19284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轿车油箱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3615690"/>
            <a:ext cx="3009900" cy="19627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1020" y="3656330"/>
            <a:ext cx="3012440" cy="22472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885" y="3615690"/>
            <a:ext cx="3364230" cy="2287905"/>
          </a:xfrm>
          <a:prstGeom prst="rect">
            <a:avLst/>
          </a:prstGeom>
        </p:spPr>
      </p:pic>
      <p:sp>
        <p:nvSpPr>
          <p:cNvPr id="108561" name="矩形 279569"/>
          <p:cNvSpPr/>
          <p:nvPr/>
        </p:nvSpPr>
        <p:spPr>
          <a:xfrm>
            <a:off x="1355090" y="2143760"/>
            <a:ext cx="9966960" cy="8407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通常由耐油</a:t>
            </a:r>
            <a:r>
              <a:rPr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硬塑料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制成，其外形结构</a:t>
            </a:r>
            <a:r>
              <a:rPr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随车内空间布置而有所不同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8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8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8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1845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汽油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泵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17575" y="1496060"/>
            <a:ext cx="9817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       汽油泵的作用是将汽油从油箱中吸出，并以足够的泵油量和泵油压力向燃油系统</a:t>
            </a: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供油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8515" y="2694940"/>
            <a:ext cx="3224530" cy="322453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1581785" y="3757930"/>
            <a:ext cx="2408555" cy="1098550"/>
          </a:xfrm>
          <a:prstGeom prst="wedgeRoundRectCallout">
            <a:avLst>
              <a:gd name="adj1" fmla="val 65976"/>
              <a:gd name="adj2" fmla="val -1919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现代轿车则广泛采用电动汽油泵。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1469</Words>
  <Application>WPS 演示</Application>
  <PresentationFormat>宽屏</PresentationFormat>
  <Paragraphs>180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华文琥珀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163</cp:revision>
  <dcterms:created xsi:type="dcterms:W3CDTF">2018-12-17T02:56:00Z</dcterms:created>
  <dcterms:modified xsi:type="dcterms:W3CDTF">2025-01-07T08:29:20Z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60BBB7C5D6F449D5BCDF9B46183440F3</vt:lpwstr>
  </property>
</Properties>
</file>